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95" r:id="rId3"/>
    <p:sldId id="259" r:id="rId4"/>
    <p:sldId id="260" r:id="rId5"/>
    <p:sldId id="300" r:id="rId6"/>
    <p:sldId id="301" r:id="rId7"/>
    <p:sldId id="262" r:id="rId8"/>
    <p:sldId id="264" r:id="rId9"/>
    <p:sldId id="302" r:id="rId10"/>
    <p:sldId id="265" r:id="rId11"/>
    <p:sldId id="266" r:id="rId12"/>
    <p:sldId id="267" r:id="rId13"/>
    <p:sldId id="303" r:id="rId14"/>
    <p:sldId id="304" r:id="rId15"/>
    <p:sldId id="305" r:id="rId16"/>
    <p:sldId id="306" r:id="rId17"/>
    <p:sldId id="307" r:id="rId18"/>
    <p:sldId id="273" r:id="rId19"/>
    <p:sldId id="274" r:id="rId20"/>
    <p:sldId id="275" r:id="rId21"/>
    <p:sldId id="312" r:id="rId22"/>
    <p:sldId id="276" r:id="rId23"/>
    <p:sldId id="278" r:id="rId24"/>
    <p:sldId id="310" r:id="rId25"/>
    <p:sldId id="279" r:id="rId26"/>
    <p:sldId id="309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CCFF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920D-219A-490E-B61E-FBFB2273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ED724-245B-44D6-8DFE-E1A056E2E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0C0BA-34F2-4652-A051-8EE236E6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C6E6C-D9DF-4488-B1F6-5CA26E7C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D286-1732-4BCA-AC0D-9AD79204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4F88B-DD47-4420-83E7-38F393234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3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2E3B-A61D-472B-A382-0E60AFF9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CCF7F-4ECC-4B61-AC94-BE31DA089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F7D1E-98B5-43A1-B7A7-B388D337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9E4E1-735D-4492-A646-E4DCDC20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8594-5772-4FF5-923C-447AE0EE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DCACC-3084-49D6-8BA9-96E6545A8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409A8-5FC3-4283-A8FD-DAD718578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5C297-5DBB-4BE3-8A44-5B6354A7B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B8CB1-C02D-49D4-B1A6-1A42020F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C114-1B70-4FA7-AAC5-2EB99663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BC715-6F51-4A9A-BAFC-A99B6B0A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1372-7030-4365-8D55-42888E6D7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26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84CE60E5-DC44-46CA-8336-BC8F4D2365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49155" name="Rectangle 3">
              <a:extLst>
                <a:ext uri="{FF2B5EF4-FFF2-40B4-BE49-F238E27FC236}">
                  <a16:creationId xmlns:a16="http://schemas.microsoft.com/office/drawing/2014/main" id="{F07DC46D-3788-4E87-8774-A58ECE52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b="0"/>
            </a:p>
          </p:txBody>
        </p:sp>
        <p:sp>
          <p:nvSpPr>
            <p:cNvPr id="49156" name="AutoShape 4">
              <a:extLst>
                <a:ext uri="{FF2B5EF4-FFF2-40B4-BE49-F238E27FC236}">
                  <a16:creationId xmlns:a16="http://schemas.microsoft.com/office/drawing/2014/main" id="{EBFAFBF0-B2FF-4965-A106-B4558A88540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b="0"/>
            </a:p>
          </p:txBody>
        </p:sp>
      </p:grp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6B6F56B0-DA10-4152-80AF-7C9AFE857335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9158" name="AutoShape 6">
              <a:extLst>
                <a:ext uri="{FF2B5EF4-FFF2-40B4-BE49-F238E27FC236}">
                  <a16:creationId xmlns:a16="http://schemas.microsoft.com/office/drawing/2014/main" id="{A9BE515B-67A1-42A3-B743-DD0B5262BB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AutoShape 7">
              <a:extLst>
                <a:ext uri="{FF2B5EF4-FFF2-40B4-BE49-F238E27FC236}">
                  <a16:creationId xmlns:a16="http://schemas.microsoft.com/office/drawing/2014/main" id="{8EEDB4AF-5AEB-4B11-B7B0-0376EEAF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0" name="Rectangle 8">
            <a:extLst>
              <a:ext uri="{FF2B5EF4-FFF2-40B4-BE49-F238E27FC236}">
                <a16:creationId xmlns:a16="http://schemas.microsoft.com/office/drawing/2014/main" id="{5B046F93-3455-4F31-8C28-D67749D2A8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43A3F2FA-F580-46B1-A68F-8C93EDBE50B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F94942DE-3AAE-4AF8-B580-4ACFF68CA3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5911899-8068-4715-9873-16DCB25596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9597F60-CD8F-45A8-979F-CD9C41EB07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164" name="AutoShape 12">
            <a:extLst>
              <a:ext uri="{FF2B5EF4-FFF2-40B4-BE49-F238E27FC236}">
                <a16:creationId xmlns:a16="http://schemas.microsoft.com/office/drawing/2014/main" id="{49CF66AA-48BF-44FC-B86C-348D3B0FC7C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6494-0B09-42D8-8F3F-E0F4A395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46CC-0F54-4B50-B725-70C59A8D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40DA2-E519-4109-B858-1DE0C681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02880-0EA5-41A4-92F2-652CF235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6EEC-35F4-4994-B911-D26D0412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F0962-C69E-4FCE-88AC-BC299094C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5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36B4-E422-4C8C-BFCE-EA1BB5E6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22915-0D90-4EC8-AF38-BE9EA5934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401F-F849-465F-B5D6-FCBBE021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8FCF5-E4DF-41F9-871A-1C7BE8D1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AE0C-134C-45AB-A4B9-8C89310F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1143-AC23-42DF-9194-0FB1AC92B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97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AE92-D8F4-47CA-9FA1-FF1BD648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E17F-DA32-4744-8138-742ED2685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C2E8-CF87-4577-BF0D-8B5CE42C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DCF59-F5DC-41D0-A012-1C35DE05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3E131-E48B-4A92-A209-ABAF2968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320F8-378B-4D0D-B33B-F16DA8C6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C114-FBBE-46EC-912B-26E9BBE9E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66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6417-3F03-402F-A36C-474D09E5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746E4-5E7F-4966-B44E-6E65BA0C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193C7-2009-4F6A-B562-7B955D34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6007D-9051-4CB7-BF55-6E769D075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918DF-52AC-4650-A268-F99268DC6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E00A3-21DC-4FB2-BDA4-D4F4AEC9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0754C1-298B-4270-9C38-1119EAA1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4E680-2507-4DC5-B216-3B06A05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903B-FD34-44F2-962E-157A21794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3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59E9-D339-404E-9510-1F8D41EB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13A70-3AA0-4921-AAAF-E6E96F63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67D2D-2313-44D5-BEEA-0D81D9C9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4A572-FBB3-4147-9066-B4ECACEA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7059C-779C-4788-BDAF-9BF7412D9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88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CD064-B11E-4E9D-9C6A-6F0D3FB3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1C4C9-ED99-4CE8-AAB8-F89B9374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0991C-6C03-443C-9FB5-A833AAC1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BD19-665C-40BD-8B6F-B32A26958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63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E797-F303-4D35-9FC0-5C1177C6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68EC-1F86-4263-83ED-9DE69BE4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391A7-8B18-49CE-98C6-F887BE92E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6B9D7-87E4-4C0F-9388-6C0F16EA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00DB8-951B-4B22-8F1A-23EE154D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B9BA5-BFC4-467C-AC84-EBC87EA3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290AA-5A37-49C0-BD84-F8CD07AC5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551D-3F3E-45AE-BF41-0B71AF41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E171-8AA3-426A-A6D7-B758DBDB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2202-2DE4-41A0-8839-E80CD00F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ABE12-BC62-4DD6-9A0D-2F7BCC31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0D91-AC3D-478D-B5BD-C1DB1B58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1D729-06DB-4C71-8F11-C82376E84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64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5CF1-1451-4083-AF36-AEAA6A88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0B2BC-A45D-4599-B31D-3FF75939C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B26BE-D659-48A9-8D65-66022928B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8D87E-03B7-4B24-8325-5C034DCA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3413F-341A-4FF6-888D-F538B504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C9FA4-F0EA-4B1C-A23B-D1CAB188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4756D-1592-4C5A-BCE4-6567B556C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70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263D-AFC2-46DD-9165-309C08DB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9818E-FB78-4D31-9C47-A06CFF36F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8D7A2-C386-4580-B942-50900B8D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5C7A-7F85-4E59-B9AA-94D13224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4F29-824A-43ED-8485-C38E84CB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6E4A-F830-4387-AFE1-44379AD10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4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F659F-E811-4811-A71A-E7F27F075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64CCE-A791-4D6C-8A35-C3BA4F2E7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8BF4-4D96-4521-A5E1-7A2E97EF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D0E5-0699-4592-A132-534853BC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D082-17E0-4EA8-A9CE-47200B2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8020F-B962-44BC-B959-2224CF2AC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27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2B0C-168E-4621-BB6D-94614089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3B4D-8778-4D59-B02D-F214BF33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258B-6A23-44E4-B981-14F8CE1B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FF1C-D222-45A5-BC0B-97DCCA98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2788-4CA3-406F-9F39-3720B453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A13C5-642E-4C78-8962-26A006168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6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3E04-CE17-42DD-843E-50E1535D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4E9C-69EF-438E-B132-ED17AA39E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208A5-AFC3-4B08-B722-476172A0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19BDA-FC39-4A35-872B-9EE33F21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75F75-F624-4D91-B87C-DB2A7C94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3435-8548-4D46-A8BA-CF0A16AC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10F6-E580-42A0-9FE6-1E300D085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9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0CC9-0212-4F3A-A460-CD79ECF5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B8D90-8583-4F9E-A09E-09FBEF40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42BAD-D406-46B2-AF38-2B793487C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ACB2F-A472-411A-BC6E-6DA85DA68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2AD4A-6A8E-4DE5-8DC7-12C7FA1B7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518D6-3847-4D5F-B5E5-260E646E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37A76-6742-4AF9-92DA-B3A5822F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912E9-3E38-44F9-8E9F-D6EE2C0A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19149-6A7A-4096-B0D4-9784910BF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71E2-4E8A-4ABF-AE5A-8F12B678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86D30-17A5-4C32-AD32-8C51AF2E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D8936-C2D8-49E2-9C21-8279742F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85C77-B907-49D3-98D5-127D2358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B8DC-C91D-47AF-9DC3-E346C60FF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9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20FD6-7C42-4102-ADDE-0AC4B5D4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AF103-82FA-49BB-9B0D-7E154655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A816A-83E9-40F6-ADB1-9D1C8430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DD93-543C-4575-8C5F-CDBC1CBEF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66A5-0847-447A-85AA-82F9F0CF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C252-ED15-4959-9E90-C1CFA07D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53E62-DBF1-4DBA-85A7-21B2A2483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02E50-51B4-47BF-865A-C26F6664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78B21-BFAD-4401-9604-1BF2A7B3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E844-E993-48CE-8144-433DA716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63C5A-A383-4F35-96E0-7D83464E8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5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482A-86AD-4F43-995C-59FE42B0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7CED8-9DA0-4BD7-B9A6-1A5EDA2BE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1E8D8-68A4-412C-A437-FF6F82041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90AD-E8DB-4924-9DEC-F923A2F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CA662-0D60-4F81-A3DF-46B4F067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DC521-E418-4AC4-ADDF-C74C7BAE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EA542-08EC-43B9-A24C-82EC729C7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1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90D918-ED93-4C53-9B02-40492574E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91BC09-6F4E-4F73-8D99-286C4682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568AAA-F9F2-4A30-A8AB-2331D7825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E0AF58-2E5C-4503-95D0-CBCBB27D29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8C8C24-0898-4F9F-BD73-0442BB1A65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5A662F16-2DE9-4E7D-B836-A3680AB371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6A834129-E9D1-49E1-867F-5F2FAC9230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8131" name="Group 3">
              <a:extLst>
                <a:ext uri="{FF2B5EF4-FFF2-40B4-BE49-F238E27FC236}">
                  <a16:creationId xmlns:a16="http://schemas.microsoft.com/office/drawing/2014/main" id="{FF97C6ED-9A91-45BE-8F44-CE34F86628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8132" name="Rectangle 4">
                <a:extLst>
                  <a:ext uri="{FF2B5EF4-FFF2-40B4-BE49-F238E27FC236}">
                    <a16:creationId xmlns:a16="http://schemas.microsoft.com/office/drawing/2014/main" id="{74452D13-C5D9-49FF-A9F8-23C027E635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3" name="Freeform 5">
                <a:extLst>
                  <a:ext uri="{FF2B5EF4-FFF2-40B4-BE49-F238E27FC236}">
                    <a16:creationId xmlns:a16="http://schemas.microsoft.com/office/drawing/2014/main" id="{84F714CB-79C5-486D-98DE-2CC53F9716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8134" name="Group 6">
              <a:extLst>
                <a:ext uri="{FF2B5EF4-FFF2-40B4-BE49-F238E27FC236}">
                  <a16:creationId xmlns:a16="http://schemas.microsoft.com/office/drawing/2014/main" id="{8B877752-3F9C-4795-9763-EE9AF1B7C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8135" name="AutoShape 7">
                <a:extLst>
                  <a:ext uri="{FF2B5EF4-FFF2-40B4-BE49-F238E27FC236}">
                    <a16:creationId xmlns:a16="http://schemas.microsoft.com/office/drawing/2014/main" id="{D034B026-D66D-4DFE-9D02-83754699B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6" name="AutoShape 8">
                <a:extLst>
                  <a:ext uri="{FF2B5EF4-FFF2-40B4-BE49-F238E27FC236}">
                    <a16:creationId xmlns:a16="http://schemas.microsoft.com/office/drawing/2014/main" id="{67797026-83E7-4A55-B556-FD1E50E80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37" name="AutoShape 9">
            <a:extLst>
              <a:ext uri="{FF2B5EF4-FFF2-40B4-BE49-F238E27FC236}">
                <a16:creationId xmlns:a16="http://schemas.microsoft.com/office/drawing/2014/main" id="{81A702E9-5FF5-46E7-98EC-5C37F9393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1C3EEB9E-7106-4AFE-B584-4A6F1F70C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139" name="Rectangle 11">
            <a:extLst>
              <a:ext uri="{FF2B5EF4-FFF2-40B4-BE49-F238E27FC236}">
                <a16:creationId xmlns:a16="http://schemas.microsoft.com/office/drawing/2014/main" id="{598DBF5F-28F6-4E10-8D73-27690C25F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8140" name="Rectangle 12">
            <a:extLst>
              <a:ext uri="{FF2B5EF4-FFF2-40B4-BE49-F238E27FC236}">
                <a16:creationId xmlns:a16="http://schemas.microsoft.com/office/drawing/2014/main" id="{72DB632C-4889-4714-9E3A-66AD50B1BA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8141" name="Rectangle 13">
            <a:extLst>
              <a:ext uri="{FF2B5EF4-FFF2-40B4-BE49-F238E27FC236}">
                <a16:creationId xmlns:a16="http://schemas.microsoft.com/office/drawing/2014/main" id="{5FA0EBE5-B877-4244-A1C4-F10BF80BDD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bg1"/>
                </a:solidFill>
                <a:latin typeface="+mn-lt"/>
              </a:defRPr>
            </a:lvl1pPr>
          </a:lstStyle>
          <a:p>
            <a:fld id="{19D1183F-5F3D-4BE2-868B-EAC3900AC9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AD12CAFD-61D5-44D3-ABEA-173A1218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38250"/>
            <a:ext cx="5654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BÀI 28. LOÀI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4E82B211-5790-4D5E-9983-843D43ED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434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795DB7E6-7A1D-427B-B6C3-91B365CF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495800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444D6A07-2B71-44CC-BD53-2899E894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8862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37A66618-E311-43D5-B3D4-20DC79FD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733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>
            <a:extLst>
              <a:ext uri="{FF2B5EF4-FFF2-40B4-BE49-F238E27FC236}">
                <a16:creationId xmlns:a16="http://schemas.microsoft.com/office/drawing/2014/main" id="{94E617F3-5E96-4106-ADD7-11D6986A3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96F3479E-FF97-4919-97F9-9D09805B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97413"/>
            <a:ext cx="3962400" cy="1927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nl-NL" altLang="en-US" dirty="0"/>
              <a:t>Voi Châu Phi (Nam Phi, Nam Ả Rập, Mađagasca): trán dô, tai to, đầu vòi có 1 núm thịt, răng hàm có nếp men hình quả trám. </a:t>
            </a:r>
            <a:endParaRPr lang="en-US" altLang="en-US" dirty="0"/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78FE3DEA-93A8-4014-BD6A-CB65F880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89475"/>
            <a:ext cx="4267200" cy="1927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nl-NL" altLang="en-US" dirty="0"/>
              <a:t>Voi Ấn Độ (Malaixia, Ấn Độ, Trung Quốc, Đông Dương): trán lõm, tai nhỏ, đầu vòi có 2 núm thịt, răng hàm có nếp men hình bầu dục.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F951279-7975-435C-8A0E-D2BA01D8D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83" y="6306857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 lương ẩm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66558FD-8427-4A19-8475-D46A5C1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06857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7DCA9EB2-D3B0-4ACC-B802-ED87FBD9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4343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798B3F8-EE7F-4FB5-8F20-79DDB5B0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>
            <a:extLst>
              <a:ext uri="{FF2B5EF4-FFF2-40B4-BE49-F238E27FC236}">
                <a16:creationId xmlns:a16="http://schemas.microsoft.com/office/drawing/2014/main" id="{9962BEC8-AD1B-438F-9165-077E7A7E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CF800FFE-E7E1-4568-97A9-8CC880BE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18" y="4572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chuẩn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phân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biệt</a:t>
            </a:r>
            <a:r>
              <a:rPr lang="en-US" altLang="en-US" dirty="0">
                <a:solidFill>
                  <a:srgbClr val="FF0000"/>
                </a:solidFill>
              </a:rPr>
              <a:t> 2 </a:t>
            </a:r>
            <a:r>
              <a:rPr lang="en-US" altLang="en-US" dirty="0" err="1">
                <a:solidFill>
                  <a:srgbClr val="FF0000"/>
                </a:solidFill>
              </a:rPr>
              <a:t>loài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chuẩn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endParaRPr lang="en-US" altLang="en-US" dirty="0"/>
          </a:p>
          <a:p>
            <a:pPr algn="ctr"/>
            <a:r>
              <a:rPr lang="nl-NL" altLang="en-US" dirty="0"/>
              <a:t>Tiêu chuẩn địa lý</a:t>
            </a:r>
          </a:p>
          <a:p>
            <a:pPr algn="ctr"/>
            <a:r>
              <a:rPr lang="nl-NL" altLang="en-US" dirty="0"/>
              <a:t>Tiêu chuẩn sinh thái</a:t>
            </a:r>
          </a:p>
          <a:p>
            <a:pPr algn="ctr"/>
            <a:r>
              <a:rPr lang="nl-NL" altLang="en-US" b="0" dirty="0"/>
              <a:t> </a:t>
            </a:r>
            <a:r>
              <a:rPr lang="nl-NL" altLang="en-US" b="0" dirty="0">
                <a:solidFill>
                  <a:schemeClr val="tx2"/>
                </a:solidFill>
              </a:rPr>
              <a:t>Các loài khác nhau thì thích nghi với các điều kiện sinh thái khác nhau.</a:t>
            </a:r>
            <a:endParaRPr lang="en-US" alt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>
            <a:extLst>
              <a:ext uri="{FF2B5EF4-FFF2-40B4-BE49-F238E27FC236}">
                <a16:creationId xmlns:a16="http://schemas.microsoft.com/office/drawing/2014/main" id="{5A92DDCB-385A-4D53-B230-76C4688D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A29C2D17-5586-4D68-BE82-1A0855DA6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chuẩn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phân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biệt</a:t>
            </a:r>
            <a:r>
              <a:rPr lang="en-US" altLang="en-US" dirty="0">
                <a:solidFill>
                  <a:srgbClr val="FF0000"/>
                </a:solidFill>
              </a:rPr>
              <a:t> 2 </a:t>
            </a:r>
            <a:r>
              <a:rPr lang="en-US" altLang="en-US" dirty="0" err="1">
                <a:solidFill>
                  <a:srgbClr val="FF0000"/>
                </a:solidFill>
              </a:rPr>
              <a:t>loài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chuẩn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endParaRPr lang="en-US" altLang="en-US" dirty="0"/>
          </a:p>
          <a:p>
            <a:pPr algn="ctr"/>
            <a:r>
              <a:rPr lang="nl-NL" altLang="en-US" dirty="0"/>
              <a:t>Tiêu chuẩn địa lý</a:t>
            </a:r>
          </a:p>
          <a:p>
            <a:pPr algn="ctr"/>
            <a:r>
              <a:rPr lang="nl-NL" altLang="en-US" dirty="0"/>
              <a:t>Tiêu chuẩn sinh thái</a:t>
            </a:r>
          </a:p>
          <a:p>
            <a:pPr algn="ctr"/>
            <a:r>
              <a:rPr lang="nl-NL" altLang="en-US" dirty="0"/>
              <a:t>Tiêu chuẩn sinh lý- hóa sinh</a:t>
            </a:r>
          </a:p>
          <a:p>
            <a:pPr algn="ctr"/>
            <a:r>
              <a:rPr lang="nl-NL" altLang="en-US" dirty="0"/>
              <a:t>             </a:t>
            </a:r>
            <a:r>
              <a:rPr lang="nl-NL" altLang="en-US" b="0" dirty="0"/>
              <a:t>Cấu trúc Pr, các chỉ tiêu sinh l‎ý</a:t>
            </a:r>
            <a:r>
              <a:rPr lang="en-US" altLang="en-US" b="0" dirty="0"/>
              <a:t> </a:t>
            </a:r>
            <a:r>
              <a:rPr lang="en-US" altLang="en-US" b="0" dirty="0" err="1"/>
              <a:t>khác</a:t>
            </a:r>
            <a:r>
              <a:rPr lang="en-US" altLang="en-US" b="0" dirty="0"/>
              <a:t> </a:t>
            </a:r>
            <a:r>
              <a:rPr lang="en-US" altLang="en-US" b="0" dirty="0" err="1"/>
              <a:t>nhau</a:t>
            </a:r>
            <a:r>
              <a:rPr lang="en-US" altLang="en-US" b="0" dirty="0"/>
              <a:t>.</a:t>
            </a:r>
            <a:endParaRPr lang="en-US" altLang="en-US" b="0" dirty="0">
              <a:solidFill>
                <a:schemeClr val="tx2"/>
              </a:solidFill>
            </a:endParaRPr>
          </a:p>
        </p:txBody>
      </p:sp>
      <p:pic>
        <p:nvPicPr>
          <p:cNvPr id="63496" name="Picture 8">
            <a:extLst>
              <a:ext uri="{FF2B5EF4-FFF2-40B4-BE49-F238E27FC236}">
                <a16:creationId xmlns:a16="http://schemas.microsoft.com/office/drawing/2014/main" id="{2E4508A8-FFFC-4200-9170-9E454D04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6075"/>
            <a:ext cx="42862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>
            <a:extLst>
              <a:ext uri="{FF2B5EF4-FFF2-40B4-BE49-F238E27FC236}">
                <a16:creationId xmlns:a16="http://schemas.microsoft.com/office/drawing/2014/main" id="{0016DB6E-FCB0-402D-8516-9956459A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86075"/>
            <a:ext cx="419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8" name="Rectangle 10">
            <a:extLst>
              <a:ext uri="{FF2B5EF4-FFF2-40B4-BE49-F238E27FC236}">
                <a16:creationId xmlns:a16="http://schemas.microsoft.com/office/drawing/2014/main" id="{5C2E0D0E-88EF-42AE-AF85-FDA58405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dirty="0" err="1">
                <a:solidFill>
                  <a:srgbClr val="0000FF"/>
                </a:solidFill>
              </a:rPr>
              <a:t>Cả</a:t>
            </a:r>
            <a:r>
              <a:rPr lang="en-US" altLang="en-US" b="0" dirty="0">
                <a:solidFill>
                  <a:srgbClr val="0000FF"/>
                </a:solidFill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</a:rPr>
              <a:t>đều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thuộc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/>
              <a:t>họ</a:t>
            </a:r>
            <a:r>
              <a:rPr lang="en-US" altLang="en-US" b="0" dirty="0"/>
              <a:t> </a:t>
            </a:r>
            <a:r>
              <a:rPr lang="en-US" altLang="en-US" b="0" dirty="0" err="1"/>
              <a:t>Cà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nhưng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thuốc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lá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có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khả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năng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tổng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hợp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</a:rPr>
              <a:t>ancalôit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còn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cà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chua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thì</a:t>
            </a: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</a:rPr>
              <a:t>không</a:t>
            </a:r>
            <a:r>
              <a:rPr lang="en-US" altLang="en-US" b="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D2A91CA-8C31-4CBC-B1A3-F09B4D71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8B0E20D-FBC5-4C22-8C92-31EB2D99E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chuẩn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phân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biệt</a:t>
            </a:r>
            <a:r>
              <a:rPr lang="en-US" altLang="en-US" dirty="0">
                <a:solidFill>
                  <a:srgbClr val="FF0000"/>
                </a:solidFill>
              </a:rPr>
              <a:t> 2 </a:t>
            </a:r>
            <a:r>
              <a:rPr lang="en-US" altLang="en-US" dirty="0" err="1">
                <a:solidFill>
                  <a:srgbClr val="FF0000"/>
                </a:solidFill>
              </a:rPr>
              <a:t>loài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chuẩn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endParaRPr lang="en-US" altLang="en-US" dirty="0"/>
          </a:p>
          <a:p>
            <a:pPr algn="ctr"/>
            <a:r>
              <a:rPr lang="nl-NL" altLang="en-US" dirty="0"/>
              <a:t>Tiêu chuẩn địa lý</a:t>
            </a:r>
          </a:p>
          <a:p>
            <a:pPr algn="ctr"/>
            <a:r>
              <a:rPr lang="nl-NL" altLang="en-US" dirty="0"/>
              <a:t>Tiêu chuẩn sinh thái</a:t>
            </a:r>
          </a:p>
          <a:p>
            <a:pPr algn="ctr"/>
            <a:r>
              <a:rPr lang="nl-NL" altLang="en-US" dirty="0"/>
              <a:t>Tiêu chuẩn sinh lý - hóa sinh</a:t>
            </a:r>
          </a:p>
          <a:p>
            <a:pPr algn="ctr"/>
            <a:r>
              <a:rPr lang="nl-NL" altLang="en-US" dirty="0"/>
              <a:t>Tiêu chuẩn di truyền</a:t>
            </a:r>
          </a:p>
          <a:p>
            <a:pPr algn="ctr"/>
            <a:r>
              <a:rPr lang="nl-NL" altLang="en-US" b="0" dirty="0"/>
              <a:t>Các loài có bộ NST khác nhau về số lượng, hình thái, cấu trúc.</a:t>
            </a:r>
            <a:r>
              <a:rPr lang="nl-NL" altLang="en-US" dirty="0"/>
              <a:t>            </a:t>
            </a:r>
            <a:endParaRPr lang="en-US" altLang="en-US" dirty="0"/>
          </a:p>
        </p:txBody>
      </p:sp>
      <p:pic>
        <p:nvPicPr>
          <p:cNvPr id="64519" name="Picture 4" descr="anemone3[1]">
            <a:extLst>
              <a:ext uri="{FF2B5EF4-FFF2-40B4-BE49-F238E27FC236}">
                <a16:creationId xmlns:a16="http://schemas.microsoft.com/office/drawing/2014/main" id="{B9F1D758-F08A-4164-94A7-60DECE71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6" descr="Ngua_cai_giao_phoi_voi_lua_duc_tao_ra_con_la">
            <a:extLst>
              <a:ext uri="{FF2B5EF4-FFF2-40B4-BE49-F238E27FC236}">
                <a16:creationId xmlns:a16="http://schemas.microsoft.com/office/drawing/2014/main" id="{F8EF0A9C-54A8-4BD9-94AE-921AC74C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68375"/>
            <a:ext cx="49530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>
            <a:extLst>
              <a:ext uri="{FF2B5EF4-FFF2-40B4-BE49-F238E27FC236}">
                <a16:creationId xmlns:a16="http://schemas.microsoft.com/office/drawing/2014/main" id="{14175180-3611-4487-816D-04EE6B5C5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B27AAB1-3053-4784-982B-598F34CD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2844"/>
            <a:ext cx="4419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chuẩn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phân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biệt</a:t>
            </a:r>
            <a:r>
              <a:rPr lang="en-US" altLang="en-US" dirty="0">
                <a:solidFill>
                  <a:srgbClr val="FF0000"/>
                </a:solidFill>
              </a:rPr>
              <a:t> 2 </a:t>
            </a:r>
            <a:r>
              <a:rPr lang="en-US" altLang="en-US" dirty="0" err="1">
                <a:solidFill>
                  <a:srgbClr val="FF0000"/>
                </a:solidFill>
              </a:rPr>
              <a:t>loài</a:t>
            </a:r>
            <a:endParaRPr lang="en-US" altLang="en-US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chuẩn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endParaRPr lang="en-US" altLang="en-US" dirty="0"/>
          </a:p>
          <a:p>
            <a:pPr algn="just">
              <a:buFontTx/>
              <a:buChar char="-"/>
            </a:pPr>
            <a:r>
              <a:rPr lang="nl-NL" altLang="en-US" dirty="0"/>
              <a:t> Tiêu chuẩn địa lý</a:t>
            </a:r>
          </a:p>
          <a:p>
            <a:pPr algn="just">
              <a:buFontTx/>
              <a:buChar char="-"/>
            </a:pPr>
            <a:r>
              <a:rPr lang="nl-NL" altLang="en-US" dirty="0"/>
              <a:t> Tiêu chuẩn sinh thái</a:t>
            </a:r>
          </a:p>
          <a:p>
            <a:pPr algn="just">
              <a:buFontTx/>
              <a:buChar char="-"/>
            </a:pPr>
            <a:r>
              <a:rPr lang="nl-NL" altLang="en-US" dirty="0"/>
              <a:t> Tiêu chuẩn sinh lý- hóa sinh</a:t>
            </a:r>
          </a:p>
          <a:p>
            <a:pPr algn="just">
              <a:buFontTx/>
              <a:buChar char="-"/>
            </a:pPr>
            <a:r>
              <a:rPr lang="nl-NL" altLang="en-US" dirty="0"/>
              <a:t> Tiêu chuẩn di truyền</a:t>
            </a:r>
          </a:p>
          <a:p>
            <a:pPr algn="just">
              <a:buFontTx/>
              <a:buChar char="-"/>
            </a:pPr>
            <a:r>
              <a:rPr lang="nl-NL" altLang="en-US" dirty="0"/>
              <a:t> Tiêu chuẩn cách ly sinh sản: </a:t>
            </a:r>
          </a:p>
          <a:p>
            <a:pPr algn="just"/>
            <a:r>
              <a:rPr lang="nl-NL" altLang="en-US" b="0" dirty="0"/>
              <a:t>Để phân biệt 2 quần thể thuộc cùng 1 loài hay thuộc 2 loài khác nhau dựa vào các tiêu chuẩn (hình thái, địa lý sinh thái, sinh lý hoá sinh, di truyền, sinh sản) trong đó </a:t>
            </a:r>
            <a:r>
              <a:rPr lang="nl-NL" altLang="en-US" dirty="0">
                <a:solidFill>
                  <a:srgbClr val="FF0000"/>
                </a:solidFill>
              </a:rPr>
              <a:t>tiêu chuẩn cách ly sinh sản </a:t>
            </a:r>
            <a:r>
              <a:rPr lang="nl-NL" altLang="en-US" b="0" dirty="0"/>
              <a:t>là chính xác nhất đối với các loài sinh sản hữu tính.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44631073-1182-4F1C-8EF1-E3ECAA28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35D8E779-19C0-45FA-AA0F-21FEDABE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8077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nl-NL" altLang="en-US" sz="2800" dirty="0">
                <a:solidFill>
                  <a:srgbClr val="FF0000"/>
                </a:solidFill>
              </a:rPr>
              <a:t>II. CÁC CƠ CHẾ CÁCH LY</a:t>
            </a:r>
            <a:r>
              <a:rPr lang="nl-NL" altLang="en-US" sz="2800" dirty="0"/>
              <a:t> </a:t>
            </a:r>
          </a:p>
          <a:p>
            <a:pPr algn="just"/>
            <a:r>
              <a:rPr lang="nl-NL" altLang="en-US" sz="2800" dirty="0">
                <a:solidFill>
                  <a:srgbClr val="FF0000"/>
                </a:solidFill>
              </a:rPr>
              <a:t>1. Cách ly địa l‎ý</a:t>
            </a:r>
          </a:p>
          <a:p>
            <a:pPr algn="just"/>
            <a:r>
              <a:rPr lang="nl-NL" altLang="en-US" sz="2800" dirty="0"/>
              <a:t>- Là sự cách ly cơ học giữa các quần thể trong loài bởi các chướng ngại vật.</a:t>
            </a:r>
          </a:p>
          <a:p>
            <a:pPr algn="just"/>
            <a:r>
              <a:rPr lang="nl-NL" altLang="en-US" sz="2800" dirty="0"/>
              <a:t>- Vai trò: </a:t>
            </a:r>
          </a:p>
          <a:p>
            <a:pPr algn="just"/>
            <a:r>
              <a:rPr lang="nl-NL" altLang="en-US" sz="2800" dirty="0"/>
              <a:t>+ Ngăn ngừa sự giao phối tự do giữa các quần thể cùng loài.</a:t>
            </a:r>
          </a:p>
          <a:p>
            <a:pPr algn="just"/>
            <a:r>
              <a:rPr lang="nl-NL" altLang="en-US" sz="2800" dirty="0"/>
              <a:t>+ Tăng cường phân hóa thành phần kiểu gen giữa các quần thể cùng loài.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F500B80-75A0-4293-A6E3-EC3BDA71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5EB6438-9F13-4DAC-90B0-7958EFFB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8610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II. CÁC CƠ CHẾ CÁCH LY</a:t>
            </a:r>
            <a:r>
              <a:rPr lang="nl-NL" altLang="en-US" sz="2800" dirty="0">
                <a:latin typeface="Times New Roman" panose="02020603050405020304" pitchFamily="18" charset="0"/>
              </a:rPr>
              <a:t> </a:t>
            </a:r>
          </a:p>
          <a:p>
            <a:pPr algn="just">
              <a:buFontTx/>
              <a:buAutoNum type="arabicPeriod"/>
            </a:pPr>
            <a:r>
              <a: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Cách ly địa l‎ý</a:t>
            </a:r>
          </a:p>
          <a:p>
            <a:pPr algn="just"/>
            <a:r>
              <a: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 Cách ly sinh sản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</a:rPr>
              <a:t>Cơ  chế cách li sinh sản là những trở ngại sinh 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ngăn cản các sinh vật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giao phối tạo ra đời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con hữu thụ</a:t>
            </a:r>
            <a:r>
              <a:rPr lang="vi-VN" altLang="en-US" sz="3200" dirty="0">
                <a:latin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ly trước hợp tử: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những trở ngại ngăn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 sinh vật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 phối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nhau, ngăn cản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 tạo hợp tử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endParaRPr lang="nl-NL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14">
            <a:extLst>
              <a:ext uri="{FF2B5EF4-FFF2-40B4-BE49-F238E27FC236}">
                <a16:creationId xmlns:a16="http://schemas.microsoft.com/office/drawing/2014/main" id="{C3E5A2D2-C771-4821-BB99-B6A5FDEF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0231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li n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4" descr="24-09-SalamanderSpecies-NL">
            <a:extLst>
              <a:ext uri="{FF2B5EF4-FFF2-40B4-BE49-F238E27FC236}">
                <a16:creationId xmlns:a16="http://schemas.microsoft.com/office/drawing/2014/main" id="{8AAA062D-757B-4B5C-9EA9-8C248795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3275"/>
            <a:ext cx="6553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75C4B9C3-79AF-4F66-969F-6CCA92E3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15">
            <a:extLst>
              <a:ext uri="{FF2B5EF4-FFF2-40B4-BE49-F238E27FC236}">
                <a16:creationId xmlns:a16="http://schemas.microsoft.com/office/drawing/2014/main" id="{6E68B1C4-C09E-41A1-BF0D-5B3B64E5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888"/>
            <a:ext cx="7696199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chemeClr val="hlink"/>
              </a:buClr>
            </a:pP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riêng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EF39BD8-8175-4BB0-AA33-650E043D5F1B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1524000"/>
            <a:ext cx="8763000" cy="3048000"/>
            <a:chOff x="149" y="960"/>
            <a:chExt cx="5520" cy="2153"/>
          </a:xfrm>
        </p:grpSpPr>
        <p:pic>
          <p:nvPicPr>
            <p:cNvPr id="20484" name="Picture 5" descr="auto0">
              <a:extLst>
                <a:ext uri="{FF2B5EF4-FFF2-40B4-BE49-F238E27FC236}">
                  <a16:creationId xmlns:a16="http://schemas.microsoft.com/office/drawing/2014/main" id="{DEA160C6-5BDD-415F-B245-90E8069EE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960"/>
              <a:ext cx="1587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 descr="auto0">
              <a:extLst>
                <a:ext uri="{FF2B5EF4-FFF2-40B4-BE49-F238E27FC236}">
                  <a16:creationId xmlns:a16="http://schemas.microsoft.com/office/drawing/2014/main" id="{CB159A19-C747-43AE-A2BF-192F0F597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969"/>
              <a:ext cx="1633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 descr="auto0">
              <a:extLst>
                <a:ext uri="{FF2B5EF4-FFF2-40B4-BE49-F238E27FC236}">
                  <a16:creationId xmlns:a16="http://schemas.microsoft.com/office/drawing/2014/main" id="{1DFA6964-2A6C-4793-9EC3-5C80C246D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" y="999"/>
              <a:ext cx="1996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oup 8">
            <a:extLst>
              <a:ext uri="{FF2B5EF4-FFF2-40B4-BE49-F238E27FC236}">
                <a16:creationId xmlns:a16="http://schemas.microsoft.com/office/drawing/2014/main" id="{C9D18C36-3F90-478A-9895-C48EBFADDBD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495800"/>
            <a:ext cx="8686800" cy="2260600"/>
            <a:chOff x="192" y="2752"/>
            <a:chExt cx="5472" cy="1424"/>
          </a:xfrm>
        </p:grpSpPr>
        <p:grpSp>
          <p:nvGrpSpPr>
            <p:cNvPr id="20489" name="Group 9">
              <a:extLst>
                <a:ext uri="{FF2B5EF4-FFF2-40B4-BE49-F238E27FC236}">
                  <a16:creationId xmlns:a16="http://schemas.microsoft.com/office/drawing/2014/main" id="{F678B36F-60A2-40B4-85EF-B3BAD4184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760"/>
              <a:ext cx="1488" cy="1416"/>
              <a:chOff x="192" y="2544"/>
              <a:chExt cx="1488" cy="1416"/>
            </a:xfrm>
          </p:grpSpPr>
          <p:sp>
            <p:nvSpPr>
              <p:cNvPr id="20490" name="Text Box 10">
                <a:extLst>
                  <a:ext uri="{FF2B5EF4-FFF2-40B4-BE49-F238E27FC236}">
                    <a16:creationId xmlns:a16="http://schemas.microsoft.com/office/drawing/2014/main" id="{05E89C78-62B1-4C30-A00D-032A12F84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2976"/>
                <a:ext cx="1488" cy="98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b="0" dirty="0">
                    <a:cs typeface="Times New Roman" panose="02020603050405020304" pitchFamily="18" charset="0"/>
                  </a:rPr>
                  <a:t>Con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đực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“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làm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quen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”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với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con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cái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từ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phía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sau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để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giao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phối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0491" name="Line 11">
                <a:extLst>
                  <a:ext uri="{FF2B5EF4-FFF2-40B4-BE49-F238E27FC236}">
                    <a16:creationId xmlns:a16="http://schemas.microsoft.com/office/drawing/2014/main" id="{58F61267-B3C6-4DF1-A7AA-5F6CB5731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" y="2544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2" name="Group 12">
              <a:extLst>
                <a:ext uri="{FF2B5EF4-FFF2-40B4-BE49-F238E27FC236}">
                  <a16:creationId xmlns:a16="http://schemas.microsoft.com/office/drawing/2014/main" id="{43B84166-7DBF-42AD-AB99-04D1DB938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752"/>
              <a:ext cx="1776" cy="1416"/>
              <a:chOff x="1920" y="2536"/>
              <a:chExt cx="1776" cy="1416"/>
            </a:xfrm>
          </p:grpSpPr>
          <p:sp>
            <p:nvSpPr>
              <p:cNvPr id="20493" name="Text Box 13">
                <a:extLst>
                  <a:ext uri="{FF2B5EF4-FFF2-40B4-BE49-F238E27FC236}">
                    <a16:creationId xmlns:a16="http://schemas.microsoft.com/office/drawing/2014/main" id="{5FAEC2C0-161D-4EE9-BD59-1CBF2B0AB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968"/>
                <a:ext cx="1776" cy="98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b="0" dirty="0">
                    <a:cs typeface="Times New Roman" panose="02020603050405020304" pitchFamily="18" charset="0"/>
                  </a:rPr>
                  <a:t>Con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đực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cong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đuôi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phun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tín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hiệu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hóa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học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lên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mình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con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cái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để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“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dụ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dỗ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”.</a:t>
                </a:r>
              </a:p>
            </p:txBody>
          </p:sp>
          <p:sp>
            <p:nvSpPr>
              <p:cNvPr id="20494" name="Line 14">
                <a:extLst>
                  <a:ext uri="{FF2B5EF4-FFF2-40B4-BE49-F238E27FC236}">
                    <a16:creationId xmlns:a16="http://schemas.microsoft.com/office/drawing/2014/main" id="{2B98E2E5-83D2-489F-A6B8-EB59813E0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2536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5" name="Group 15">
              <a:extLst>
                <a:ext uri="{FF2B5EF4-FFF2-40B4-BE49-F238E27FC236}">
                  <a16:creationId xmlns:a16="http://schemas.microsoft.com/office/drawing/2014/main" id="{01252FC3-F79E-415B-8EB2-4B54B01E0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752"/>
              <a:ext cx="1872" cy="1416"/>
              <a:chOff x="3792" y="2536"/>
              <a:chExt cx="1872" cy="1416"/>
            </a:xfrm>
          </p:grpSpPr>
          <p:sp>
            <p:nvSpPr>
              <p:cNvPr id="20496" name="Text Box 16">
                <a:extLst>
                  <a:ext uri="{FF2B5EF4-FFF2-40B4-BE49-F238E27FC236}">
                    <a16:creationId xmlns:a16="http://schemas.microsoft.com/office/drawing/2014/main" id="{DE33C9D1-41C7-4226-87E4-914EB2762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968"/>
                <a:ext cx="1872" cy="98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b="0" dirty="0">
                    <a:cs typeface="Times New Roman" panose="02020603050405020304" pitchFamily="18" charset="0"/>
                  </a:rPr>
                  <a:t>Con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đực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“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xem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mặt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” con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cái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và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biểu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diễn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vũ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điệu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rung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cánh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phát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ra 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bài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“</a:t>
                </a:r>
                <a:r>
                  <a:rPr lang="en-US" altLang="en-US" b="0" dirty="0" err="1">
                    <a:cs typeface="Times New Roman" panose="02020603050405020304" pitchFamily="18" charset="0"/>
                  </a:rPr>
                  <a:t>tình</a:t>
                </a:r>
                <a:r>
                  <a:rPr lang="en-US" altLang="en-US" b="0" dirty="0">
                    <a:cs typeface="Times New Roman" panose="02020603050405020304" pitchFamily="18" charset="0"/>
                  </a:rPr>
                  <a:t> ca”.</a:t>
                </a:r>
              </a:p>
            </p:txBody>
          </p:sp>
          <p:sp>
            <p:nvSpPr>
              <p:cNvPr id="20497" name="Line 17">
                <a:extLst>
                  <a:ext uri="{FF2B5EF4-FFF2-40B4-BE49-F238E27FC236}">
                    <a16:creationId xmlns:a16="http://schemas.microsoft.com/office/drawing/2014/main" id="{19E042F2-AFB9-4636-A167-318C008C3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2536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20">
            <a:extLst>
              <a:ext uri="{FF2B5EF4-FFF2-40B4-BE49-F238E27FC236}">
                <a16:creationId xmlns:a16="http://schemas.microsoft.com/office/drawing/2014/main" id="{96979A06-6BA0-472A-86F7-5606A823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819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369" name="Text Box 16">
            <a:extLst>
              <a:ext uri="{FF2B5EF4-FFF2-40B4-BE49-F238E27FC236}">
                <a16:creationId xmlns:a16="http://schemas.microsoft.com/office/drawing/2014/main" id="{70C91F89-A167-4061-8BBD-55BBCB8B3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56" y="242047"/>
            <a:ext cx="81944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mùa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0" dirty="0">
                <a:latin typeface="Times New Roman" panose="02020603050405020304" pitchFamily="18" charset="0"/>
              </a:rPr>
              <a:t>Ví dụ: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Chồn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hôi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đốm</a:t>
            </a:r>
            <a:r>
              <a:rPr lang="en-US" altLang="en-US" sz="2800" b="0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Tây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mùa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0" dirty="0" err="1">
                <a:latin typeface="Times New Roman" panose="02020603050405020304" pitchFamily="18" charset="0"/>
              </a:rPr>
              <a:t>Chồn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hôi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đốm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mùa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6109DD5D-E28B-4774-97A2-583F0B5B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57200"/>
            <a:ext cx="4543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I. </a:t>
            </a:r>
            <a:r>
              <a:rPr lang="en-US" altLang="en-US" sz="2800" dirty="0" err="1">
                <a:solidFill>
                  <a:srgbClr val="FF0000"/>
                </a:solidFill>
              </a:rPr>
              <a:t>Khái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niệm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loài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học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58EC1966-8C87-4AAA-9748-CE1A07BD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1438"/>
            <a:ext cx="3919538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5BABE60C-D33F-480A-AE6E-03C3A611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01750"/>
            <a:ext cx="44958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A4DB4D64-1E0B-4996-9966-FB2E40DA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7913"/>
            <a:ext cx="391953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42E985B-A4AB-4A6D-A304-4587054E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6325"/>
            <a:ext cx="44958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13">
            <a:extLst>
              <a:ext uri="{FF2B5EF4-FFF2-40B4-BE49-F238E27FC236}">
                <a16:creationId xmlns:a16="http://schemas.microsoft.com/office/drawing/2014/main" id="{06BEB16E-1F10-4869-801E-76963087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F500B80-75A0-4293-A6E3-EC3BDA71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5EB6438-9F13-4DAC-90B0-7958EFFB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8610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II. CÁC CƠ CHẾ CÁCH LY</a:t>
            </a:r>
            <a:r>
              <a:rPr lang="nl-NL" altLang="en-US" sz="2800" dirty="0">
                <a:latin typeface="Times New Roman" panose="02020603050405020304" pitchFamily="18" charset="0"/>
              </a:rPr>
              <a:t> </a:t>
            </a:r>
          </a:p>
          <a:p>
            <a:pPr algn="just">
              <a:buFontTx/>
              <a:buAutoNum type="arabicPeriod"/>
            </a:pPr>
            <a:r>
              <a: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Cách ly địa l‎ý</a:t>
            </a:r>
          </a:p>
          <a:p>
            <a:pPr algn="just"/>
            <a:r>
              <a: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 Cách ly sinh sản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</a:rPr>
              <a:t>Cơ  chế cách li sinh sản là những trở ngại sinh 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ngăn cản các sinh vật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giao phối tạo ra đời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con hữu thụ</a:t>
            </a:r>
            <a:r>
              <a:rPr lang="vi-VN" altLang="en-US" sz="3200" dirty="0">
                <a:latin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spc="-2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3200" spc="-2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Cách ly sau hợp tử: </a:t>
            </a:r>
            <a:r>
              <a:rPr lang="vi-VN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những trở ngại ngăn cản </a:t>
            </a:r>
            <a:r>
              <a:rPr lang="vi-VN" sz="3200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tạo ra con lai hoặc tạo con lai hữu thụ.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nl-NL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2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1">
            <a:extLst>
              <a:ext uri="{FF2B5EF4-FFF2-40B4-BE49-F238E27FC236}">
                <a16:creationId xmlns:a16="http://schemas.microsoft.com/office/drawing/2014/main" id="{944D89E6-0399-4956-89C8-8E9BADE02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tinh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trùng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loài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dục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loài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16398" name="Rectangle 22">
            <a:extLst>
              <a:ext uri="{FF2B5EF4-FFF2-40B4-BE49-F238E27FC236}">
                <a16:creationId xmlns:a16="http://schemas.microsoft.com/office/drawing/2014/main" id="{288FD5E5-37DD-4322-8261-326A3E5A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59" y="577373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chemeClr val="hlink"/>
              </a:buClr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ngỗng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978C68DB-37D5-4F01-AC5A-5067E83E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33500"/>
            <a:ext cx="4191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F3805D9E-4CD7-4AC0-89AE-7B559876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355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FC6ED82-E0B2-43B2-B0A1-B0A2BB62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355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7" name="Picture 9">
            <a:extLst>
              <a:ext uri="{FF2B5EF4-FFF2-40B4-BE49-F238E27FC236}">
                <a16:creationId xmlns:a16="http://schemas.microsoft.com/office/drawing/2014/main" id="{29C3E320-A20D-4B13-B60D-DB5FBD62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3025"/>
            <a:ext cx="4038600" cy="3733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226EFD9-50B0-448F-9180-DDB3E26B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56075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6BE39A22-9D64-4F9A-BA34-71243628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E5C88E08-6AE2-4E52-8FB4-EB7CAF49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7FB97F07-42E5-4732-8821-7E53F73F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93675"/>
            <a:ext cx="5440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nhưng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CF9A6B21-6FC0-412B-9C08-BB824F94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1850"/>
            <a:ext cx="41910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>
            <a:extLst>
              <a:ext uri="{FF2B5EF4-FFF2-40B4-BE49-F238E27FC236}">
                <a16:creationId xmlns:a16="http://schemas.microsoft.com/office/drawing/2014/main" id="{D8BE9B69-BDB1-41A9-AC66-EBC4F49C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275138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id="{8FDE3880-1C48-4C49-B15F-E2EABEB33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530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Trứng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nhái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thụ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trùng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Cóc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triển</a:t>
            </a:r>
            <a:r>
              <a:rPr lang="en-US" altLang="en-US" sz="2800" b="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6" descr="Ngua_cai_giao_phoi_voi_lua_duc_tao_ra_con_la">
            <a:extLst>
              <a:ext uri="{FF2B5EF4-FFF2-40B4-BE49-F238E27FC236}">
                <a16:creationId xmlns:a16="http://schemas.microsoft.com/office/drawing/2014/main" id="{811608C7-E729-4A6A-B79D-843B0C12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49375"/>
            <a:ext cx="61817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B100179D-F1F1-4EBB-A9E0-B4F19943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88" y="228600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CH" altLang="en-US" sz="2800" dirty="0"/>
              <a:t>Hợp tử sống, nhưng con lai bất thụ </a:t>
            </a:r>
          </a:p>
          <a:p>
            <a:r>
              <a:rPr lang="it-CH" altLang="en-US" sz="2800" dirty="0"/>
              <a:t>( Lừa x ngựa </a:t>
            </a:r>
            <a:r>
              <a:rPr lang="it-CH" altLang="en-US" sz="2800" dirty="0">
                <a:sym typeface="Wingdings" panose="05000000000000000000" pitchFamily="2" charset="2"/>
              </a:rPr>
              <a:t></a:t>
            </a:r>
            <a:r>
              <a:rPr lang="it-CH" altLang="en-US" sz="2800" dirty="0"/>
              <a:t> con La)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53F4465-144C-47D6-9318-0D1319E8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KHÁI NIỆM LOÀI - PHÂN BIỆT LOÀI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F0ABC76-E476-43C7-A71D-2AD43E462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4525"/>
            <a:ext cx="8610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II. CÁC CƠ CHẾ CÁCH LY</a:t>
            </a:r>
            <a:r>
              <a:rPr lang="nl-NL" altLang="en-US" dirty="0">
                <a:latin typeface="Times New Roman" panose="02020603050405020304" pitchFamily="18" charset="0"/>
              </a:rPr>
              <a:t> </a:t>
            </a:r>
          </a:p>
          <a:p>
            <a:pPr algn="just">
              <a:buFontTx/>
              <a:buAutoNum type="arabicPeriod"/>
            </a:pPr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Cách ly địa l‎ý</a:t>
            </a:r>
          </a:p>
          <a:p>
            <a:pPr algn="just"/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2. Cách ly sinh sản</a:t>
            </a:r>
          </a:p>
          <a:p>
            <a:pPr algn="just">
              <a:buFontTx/>
              <a:buChar char="-"/>
            </a:pPr>
            <a:r>
              <a:rPr lang="nl-NL" altLang="en-US" dirty="0">
                <a:latin typeface="Times New Roman" panose="02020603050405020304" pitchFamily="18" charset="0"/>
              </a:rPr>
              <a:t> Cách ly trước hợp tử</a:t>
            </a:r>
          </a:p>
          <a:p>
            <a:pPr algn="just">
              <a:buFontTx/>
              <a:buChar char="-"/>
            </a:pPr>
            <a:r>
              <a:rPr lang="nl-NL" altLang="en-US" dirty="0">
                <a:latin typeface="Times New Roman" panose="02020603050405020304" pitchFamily="18" charset="0"/>
              </a:rPr>
              <a:t> Cách ly sau hợp tử</a:t>
            </a:r>
          </a:p>
          <a:p>
            <a:pPr marL="0" indent="0" algn="just"/>
            <a:r>
              <a:rPr lang="nl-NL" altLang="en-US" dirty="0">
                <a:latin typeface="Times New Roman" panose="02020603050405020304" pitchFamily="18" charset="0"/>
              </a:rPr>
              <a:t>Vai trò của cách ly sinh sản:</a:t>
            </a:r>
          </a:p>
          <a:p>
            <a:pPr algn="just"/>
            <a:r>
              <a:rPr lang="it-CH" altLang="en-US" b="0" dirty="0">
                <a:solidFill>
                  <a:srgbClr val="0000FF"/>
                </a:solidFill>
                <a:latin typeface="Times New Roman" panose="02020603050405020304" pitchFamily="18" charset="0"/>
              </a:rPr>
              <a:t>- Cách ly sinh sản là dấu hiệu quan trọng để phân biệt 2 loài sinh sản hữu tính.</a:t>
            </a:r>
          </a:p>
          <a:p>
            <a:pPr algn="just"/>
            <a:r>
              <a:rPr lang="it-CH" altLang="en-US" b="0" dirty="0">
                <a:solidFill>
                  <a:srgbClr val="0000FF"/>
                </a:solidFill>
                <a:latin typeface="Times New Roman" panose="02020603050405020304" pitchFamily="18" charset="0"/>
              </a:rPr>
              <a:t>- Cách ly sinh sản đảm bảo duy trì sự toàn vẹn của loài trong tự nhiên, mỗi loài là một hệ thống di truyền kín.</a:t>
            </a:r>
          </a:p>
          <a:p>
            <a:pPr algn="just"/>
            <a:r>
              <a:rPr lang="it-CH" altLang="en-US" b="0" dirty="0">
                <a:solidFill>
                  <a:srgbClr val="0000FF"/>
                </a:solidFill>
                <a:latin typeface="Times New Roman" panose="02020603050405020304" pitchFamily="18" charset="0"/>
              </a:rPr>
              <a:t>- Cách ly sinh sản là dấu hiệu hình thành loài mới.</a:t>
            </a:r>
            <a:endParaRPr lang="nl-NL" altLang="en-US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14">
            <a:extLst>
              <a:ext uri="{FF2B5EF4-FFF2-40B4-BE49-F238E27FC236}">
                <a16:creationId xmlns:a16="http://schemas.microsoft.com/office/drawing/2014/main" id="{5B088D58-B3FE-4C27-84C8-7D194906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19675"/>
            <a:ext cx="1371600" cy="4857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QT gốc</a:t>
            </a:r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BC9B1F30-266C-40EB-88F2-1D874263D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527208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BA7D25E-F26A-467C-8DCC-5533E9EE1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029200"/>
            <a:ext cx="2133600" cy="4857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Nhiều QT mới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30DBC644-F22A-40C8-820F-8182D634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76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CLTN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6E929A41-6555-4132-8916-BFE15FC8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Phân hóa vốn gen</a:t>
            </a:r>
          </a:p>
        </p:txBody>
      </p:sp>
      <p:sp>
        <p:nvSpPr>
          <p:cNvPr id="70665" name="Line 9">
            <a:extLst>
              <a:ext uri="{FF2B5EF4-FFF2-40B4-BE49-F238E27FC236}">
                <a16:creationId xmlns:a16="http://schemas.microsoft.com/office/drawing/2014/main" id="{0C50A116-4296-49E8-8AF9-7A1DE4E09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867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>
            <a:extLst>
              <a:ext uri="{FF2B5EF4-FFF2-40B4-BE49-F238E27FC236}">
                <a16:creationId xmlns:a16="http://schemas.microsoft.com/office/drawing/2014/main" id="{5FC32718-D998-4838-A8CA-C461C3F097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53340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48380D8-660A-4EB6-84A7-AAC3EF77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648200"/>
            <a:ext cx="1066800" cy="12160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Cách li sinh sản</a:t>
            </a:r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361640C8-313E-4EAD-AC95-8DDD05C9B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632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DBF94CA-E38E-4563-88A4-C9E583E5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1600200" cy="4857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Loài mới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477F4BE-DBDA-48B8-81F2-DE0E8FA6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76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Tách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3" grpId="0"/>
      <p:bldP spid="4" grpId="0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571ADDD-1DFC-4A07-AB8C-1325F7C2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038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17B5D2F2-0567-4247-AD13-D78212FA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800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7">
            <a:extLst>
              <a:ext uri="{FF2B5EF4-FFF2-40B4-BE49-F238E27FC236}">
                <a16:creationId xmlns:a16="http://schemas.microsoft.com/office/drawing/2014/main" id="{651FDAF6-5982-42A5-8BAE-2B29B76C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038600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b. Quần thể trâu rừng đang uống nước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569FF0C1-D51B-4F16-A992-86DE6E1F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a. Trâu rừng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A9A94DE-C329-43A7-B801-D935649EA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Thế nào là loài sinh học? Phân biệt khái niệm “loài sinh học” và khái niệm “quần thể sinh vật”.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C6ADD0C-EB68-44A6-A354-D551F13B9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0"/>
            <a:ext cx="17526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LOÀI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7FDD5E48-E7B3-44D9-A562-C8BE4A992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>
            <a:extLst>
              <a:ext uri="{FF2B5EF4-FFF2-40B4-BE49-F238E27FC236}">
                <a16:creationId xmlns:a16="http://schemas.microsoft.com/office/drawing/2014/main" id="{42DBE289-0BC5-471D-9EAE-F0F28C501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E28EADE0-BB6E-4F57-B5E5-E54D611C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609600"/>
            <a:ext cx="81534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br>
              <a:rPr lang="en-US" altLang="en-US" sz="2800" u="sng" dirty="0">
                <a:solidFill>
                  <a:srgbClr val="FF0000"/>
                </a:solidFill>
              </a:rPr>
            </a:br>
            <a:r>
              <a:rPr lang="en-US" altLang="en-US" sz="3200" dirty="0">
                <a:solidFill>
                  <a:srgbClr val="FF0000"/>
                </a:solidFill>
              </a:rPr>
              <a:t>I. </a:t>
            </a:r>
            <a:r>
              <a:rPr lang="en-US" altLang="en-US" sz="3200" dirty="0" err="1">
                <a:solidFill>
                  <a:srgbClr val="FF0000"/>
                </a:solidFill>
              </a:rPr>
              <a:t>Khái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niệm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loài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sinh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học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Loài là 1 hoặc 1 nhóm </a:t>
            </a:r>
            <a:r>
              <a:rPr lang="vi-VN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quần thể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gồm các cá thể có khả năng </a:t>
            </a:r>
            <a:r>
              <a:rPr lang="vi-VN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giao phối </a:t>
            </a:r>
            <a:r>
              <a:rPr lang="vi-VN" sz="3200" dirty="0">
                <a:ea typeface="Times New Roman" panose="02020603050405020304" pitchFamily="18" charset="0"/>
              </a:rPr>
              <a:t>với nhau 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và sinh ra đời con có sức sống, khả năng sinh sản và </a:t>
            </a:r>
            <a:r>
              <a:rPr lang="vi-VN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cách ly sinh sản 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với các nhóm quần thể khác.</a:t>
            </a:r>
            <a:endParaRPr lang="en-US"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endParaRPr lang="en-US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B10AD53E-73D7-4125-9C2F-0C65DCB7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6576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A172ACFD-D31C-419B-98CB-DB35037C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657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B4EA5B5C-0F6F-4B7C-8E05-D11A2BFF8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pic>
        <p:nvPicPr>
          <p:cNvPr id="61447" name="Picture 7">
            <a:extLst>
              <a:ext uri="{FF2B5EF4-FFF2-40B4-BE49-F238E27FC236}">
                <a16:creationId xmlns:a16="http://schemas.microsoft.com/office/drawing/2014/main" id="{F759F0EF-5573-43BB-A007-C2B111EA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E6CC80F7-2F13-403A-ACA9-6CE3DA77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686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Text Box 9">
            <a:extLst>
              <a:ext uri="{FF2B5EF4-FFF2-40B4-BE49-F238E27FC236}">
                <a16:creationId xmlns:a16="http://schemas.microsoft.com/office/drawing/2014/main" id="{6572DF60-1C13-4E45-B437-16C74518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426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Chim sáo: Một loài hay hai loài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44955745-0D9F-47A6-893F-1A7B5502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656" y="6340475"/>
            <a:ext cx="412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Rau </a:t>
            </a:r>
            <a:r>
              <a:rPr lang="en-US" altLang="en-US" dirty="0" err="1"/>
              <a:t>dền</a:t>
            </a:r>
            <a:r>
              <a:rPr lang="en-US" altLang="en-US" dirty="0"/>
              <a:t>: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loài</a:t>
            </a:r>
            <a:r>
              <a:rPr lang="en-US" altLang="en-US" dirty="0"/>
              <a:t> hay </a:t>
            </a:r>
            <a:r>
              <a:rPr lang="en-US" altLang="en-US" dirty="0" err="1"/>
              <a:t>hai</a:t>
            </a:r>
            <a:r>
              <a:rPr lang="en-US" altLang="en-US" dirty="0"/>
              <a:t> </a:t>
            </a:r>
            <a:r>
              <a:rPr lang="en-US" altLang="en-US" dirty="0" err="1"/>
              <a:t>loài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>
            <a:extLst>
              <a:ext uri="{FF2B5EF4-FFF2-40B4-BE49-F238E27FC236}">
                <a16:creationId xmlns:a16="http://schemas.microsoft.com/office/drawing/2014/main" id="{B6F331AF-B35A-401F-9783-849D3C1C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D9DF5970-9B1D-4F6F-A8C6-45630A9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728" y="924489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chuẩn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phân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biệt</a:t>
            </a:r>
            <a:r>
              <a:rPr lang="en-US" altLang="en-US" dirty="0">
                <a:solidFill>
                  <a:srgbClr val="FF0000"/>
                </a:solidFill>
              </a:rPr>
              <a:t> 2 </a:t>
            </a:r>
            <a:r>
              <a:rPr lang="en-US" altLang="en-US" dirty="0" err="1">
                <a:solidFill>
                  <a:srgbClr val="FF0000"/>
                </a:solidFill>
              </a:rPr>
              <a:t>loài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/>
            <a:endParaRPr lang="en-US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chuẩn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endParaRPr lang="en-US" altLang="en-US" dirty="0"/>
          </a:p>
        </p:txBody>
      </p:sp>
      <p:pic>
        <p:nvPicPr>
          <p:cNvPr id="8203" name="Picture 11">
            <a:extLst>
              <a:ext uri="{FF2B5EF4-FFF2-40B4-BE49-F238E27FC236}">
                <a16:creationId xmlns:a16="http://schemas.microsoft.com/office/drawing/2014/main" id="{83558C28-61DC-48DD-914D-33E30519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32305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F2D77D62-A37F-485D-8765-23052B71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53" y="2663825"/>
            <a:ext cx="327660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Text Box 13">
            <a:extLst>
              <a:ext uri="{FF2B5EF4-FFF2-40B4-BE49-F238E27FC236}">
                <a16:creationId xmlns:a16="http://schemas.microsoft.com/office/drawing/2014/main" id="{A5C355A4-7AA3-43BB-959F-10C6BC38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284" y="6100482"/>
            <a:ext cx="7029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Xương</a:t>
            </a:r>
            <a:r>
              <a:rPr lang="en-US" altLang="en-US" dirty="0"/>
              <a:t> </a:t>
            </a:r>
            <a:r>
              <a:rPr lang="en-US" altLang="en-US" dirty="0" err="1"/>
              <a:t>rồng</a:t>
            </a:r>
            <a:r>
              <a:rPr lang="en-US" altLang="en-US" dirty="0"/>
              <a:t> 3 </a:t>
            </a:r>
            <a:r>
              <a:rPr lang="en-US" altLang="en-US" dirty="0" err="1"/>
              <a:t>cạnh</a:t>
            </a:r>
            <a:r>
              <a:rPr lang="en-US" altLang="en-US" dirty="0"/>
              <a:t>		        </a:t>
            </a:r>
            <a:r>
              <a:rPr lang="en-US" altLang="en-US" dirty="0" err="1"/>
              <a:t>Xương</a:t>
            </a:r>
            <a:r>
              <a:rPr lang="en-US" altLang="en-US" dirty="0"/>
              <a:t> </a:t>
            </a:r>
            <a:r>
              <a:rPr lang="en-US" altLang="en-US" dirty="0" err="1"/>
              <a:t>rồng</a:t>
            </a:r>
            <a:r>
              <a:rPr lang="en-US" altLang="en-US" dirty="0"/>
              <a:t> 5 </a:t>
            </a:r>
            <a:r>
              <a:rPr lang="en-US" altLang="en-US" dirty="0" err="1"/>
              <a:t>cạnh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7B837AD-B76E-4578-9072-5C910E0E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21CDBD8E-989E-4605-9958-2A6D0F34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9185191-095F-4630-BB87-D646A809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4F45F004-D91E-4B52-AE9C-75FA9DD8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403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0">
                <a:solidFill>
                  <a:srgbClr val="FF0000"/>
                </a:solidFill>
                <a:cs typeface="Times New Roman" panose="02020603050405020304" pitchFamily="18" charset="0"/>
              </a:rPr>
              <a:t>a. Sáo đen mỏ trắng;</a:t>
            </a:r>
          </a:p>
          <a:p>
            <a:r>
              <a:rPr lang="en-US" altLang="en-US" sz="2800" b="0">
                <a:solidFill>
                  <a:srgbClr val="FF0000"/>
                </a:solidFill>
                <a:cs typeface="Times New Roman" panose="02020603050405020304" pitchFamily="18" charset="0"/>
              </a:rPr>
              <a:t>b. Sáo đen mỏ vàng;</a:t>
            </a:r>
          </a:p>
          <a:p>
            <a:r>
              <a:rPr lang="en-US" altLang="en-US" sz="2800" b="0">
                <a:solidFill>
                  <a:srgbClr val="FF0000"/>
                </a:solidFill>
                <a:cs typeface="Times New Roman" panose="02020603050405020304" pitchFamily="18" charset="0"/>
              </a:rPr>
              <a:t>c. Sáo nâu.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94D08D7-BC29-456B-BB07-9ED551B6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0E7C4EA-DE40-49F0-9A71-66516B82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B34C4CA2-328C-4333-9DDD-CB862765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198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6BC163A7-E52F-4FC0-9584-186DF79C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3763"/>
            <a:ext cx="358140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1B2E4C9A-96B8-44A8-834D-AE2C70AD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810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Rectangle 6">
            <a:extLst>
              <a:ext uri="{FF2B5EF4-FFF2-40B4-BE49-F238E27FC236}">
                <a16:creationId xmlns:a16="http://schemas.microsoft.com/office/drawing/2014/main" id="{28524369-DDE2-4489-AEBC-77075E294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2" y="6278562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D03BBA9F-CFBC-4474-834A-3B7A38CE3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6278562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</a:t>
            </a:r>
          </a:p>
        </p:txBody>
      </p:sp>
      <p:pic>
        <p:nvPicPr>
          <p:cNvPr id="62472" name="Picture 8">
            <a:extLst>
              <a:ext uri="{FF2B5EF4-FFF2-40B4-BE49-F238E27FC236}">
                <a16:creationId xmlns:a16="http://schemas.microsoft.com/office/drawing/2014/main" id="{7B595BA1-C9E7-4D77-B91E-2BD7C046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58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>
            <a:extLst>
              <a:ext uri="{FF2B5EF4-FFF2-40B4-BE49-F238E27FC236}">
                <a16:creationId xmlns:a16="http://schemas.microsoft.com/office/drawing/2014/main" id="{424D04B2-5DEC-4CE1-AD3F-4AE663E0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58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4" name="Text Box 10">
            <a:extLst>
              <a:ext uri="{FF2B5EF4-FFF2-40B4-BE49-F238E27FC236}">
                <a16:creationId xmlns:a16="http://schemas.microsoft.com/office/drawing/2014/main" id="{92B549BE-9995-4D40-85E0-15D7671E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2819400"/>
            <a:ext cx="2828925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Các loài xương rồng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AB2448BA-0330-453A-BDB1-7FC63BB3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1700"/>
            <a:ext cx="4267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1B1BD25-1180-4A69-B090-997327BF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092325"/>
            <a:ext cx="4348162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B2601792-7105-4833-8A70-8B9987700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4198937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Á)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A1276BC-9070-473B-8E71-54DCAC93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4198937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Phi)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F2EF0DC5-0A0A-4900-A37F-9EE9DB56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KHÁI NIỆM LOÀI - PHÂN BIỆT LOÀI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EA0401CA-538C-44D2-A5DF-5FAD9B15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chuẩn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phân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biệt</a:t>
            </a:r>
            <a:r>
              <a:rPr lang="en-US" altLang="en-US" dirty="0">
                <a:solidFill>
                  <a:srgbClr val="FF0000"/>
                </a:solidFill>
              </a:rPr>
              <a:t> 2 </a:t>
            </a:r>
            <a:r>
              <a:rPr lang="en-US" altLang="en-US" dirty="0" err="1">
                <a:solidFill>
                  <a:srgbClr val="FF0000"/>
                </a:solidFill>
              </a:rPr>
              <a:t>loài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en-US" dirty="0" err="1"/>
              <a:t>Tiêu</a:t>
            </a:r>
            <a:r>
              <a:rPr lang="en-US" altLang="en-US" dirty="0"/>
              <a:t> </a:t>
            </a:r>
            <a:r>
              <a:rPr lang="en-US" altLang="en-US" dirty="0" err="1"/>
              <a:t>chuẩn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endParaRPr lang="en-US" altLang="en-US" dirty="0"/>
          </a:p>
          <a:p>
            <a:pPr algn="ctr"/>
            <a:r>
              <a:rPr lang="nl-NL" altLang="en-US" dirty="0"/>
              <a:t>Tiêu chuẩn địa lý</a:t>
            </a:r>
            <a:endParaRPr lang="nl-NL" altLang="en-US" b="0" dirty="0"/>
          </a:p>
          <a:p>
            <a:pPr algn="ctr"/>
            <a:r>
              <a:rPr lang="nl-NL" altLang="en-US" dirty="0"/>
              <a:t>       </a:t>
            </a:r>
            <a:r>
              <a:rPr lang="nl-NL" altLang="en-US" b="0" dirty="0"/>
              <a:t>Hai loài khác nhau có khu phân bố khác nhau. </a:t>
            </a:r>
            <a:endParaRPr lang="en-US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16&quot;&gt;&lt;/object&gt;&lt;object type=&quot;2&quot; unique_id=&quot;10117&quot;&gt;&lt;object type=&quot;3&quot; unique_id=&quot;10118&quot;&gt;&lt;property id=&quot;20148&quot; value=&quot;5&quot;/&gt;&lt;property id=&quot;20300&quot; value=&quot;Slide 1&quot;/&gt;&lt;property id=&quot;20307&quot; value=&quot;257&quot;/&gt;&lt;/object&gt;&lt;object type=&quot;3&quot; unique_id=&quot;10119&quot;&gt;&lt;property id=&quot;20148&quot; value=&quot;5&quot;/&gt;&lt;property id=&quot;20300&quot; value=&quot;Slide 2 - &amp;quot;BÀI 28: LOÀI&amp;quot;&quot;/&gt;&lt;property id=&quot;20307&quot; value=&quot;258&quot;/&gt;&lt;/object&gt;&lt;object type=&quot;3&quot; unique_id=&quot;10120&quot;&gt;&lt;property id=&quot;20148&quot; value=&quot;5&quot;/&gt;&lt;property id=&quot;20300&quot; value=&quot;Slide 3 - &amp;quot;I. Khái niệm về loài sinh học&amp;quot;&quot;/&gt;&lt;property id=&quot;20307&quot; value=&quot;259&quot;/&gt;&lt;/object&gt;&lt;object type=&quot;3&quot; unique_id=&quot;10121&quot;&gt;&lt;property id=&quot;20148&quot; value=&quot;5&quot;/&gt;&lt;property id=&quot;20300&quot; value=&quot;Slide 4&quot;/&gt;&lt;property id=&quot;20307&quot; value=&quot;260&quot;/&gt;&lt;/object&gt;&lt;object type=&quot;3&quot; unique_id=&quot;10122&quot;&gt;&lt;property id=&quot;20148&quot; value=&quot;5&quot;/&gt;&lt;property id=&quot;20300&quot; value=&quot;Slide 5&quot;/&gt;&lt;property id=&quot;20307&quot; value=&quot;290&quot;/&gt;&lt;/object&gt;&lt;object type=&quot;3&quot; unique_id=&quot;10123&quot;&gt;&lt;property id=&quot;20148&quot; value=&quot;5&quot;/&gt;&lt;property id=&quot;20300&quot; value=&quot;Slide 6 - &amp;quot;▼Để phân biệt 2 loài thân thuộc người ta dùng những tiêu chuẩn nào?&amp;quot;&quot;/&gt;&lt;property id=&quot;20307&quot; value=&quot;261&quot;/&gt;&lt;/object&gt;&lt;object type=&quot;3&quot; unique_id=&quot;10124&quot;&gt;&lt;property id=&quot;20148&quot; value=&quot;5&quot;/&gt;&lt;property id=&quot;20300&quot; value=&quot;Slide 7&quot;/&gt;&lt;property id=&quot;20307&quot; value=&quot;291&quot;/&gt;&lt;/object&gt;&lt;object type=&quot;3&quot; unique_id=&quot;10125&quot;&gt;&lt;property id=&quot;20148&quot; value=&quot;5&quot;/&gt;&lt;property id=&quot;20300&quot; value=&quot;Slide 8&quot;/&gt;&lt;property id=&quot;20307&quot; value=&quot;262&quot;/&gt;&lt;/object&gt;&lt;object type=&quot;3&quot; unique_id=&quot;10126&quot;&gt;&lt;property id=&quot;20148&quot; value=&quot;5&quot;/&gt;&lt;property id=&quot;20300&quot; value=&quot;Slide 9&quot;/&gt;&lt;property id=&quot;20307&quot; value=&quot;263&quot;/&gt;&lt;/object&gt;&lt;object type=&quot;3&quot; unique_id=&quot;10127&quot;&gt;&lt;property id=&quot;20148&quot; value=&quot;5&quot;/&gt;&lt;property id=&quot;20300&quot; value=&quot;Slide 10&quot;/&gt;&lt;property id=&quot;20307&quot; value=&quot;264&quot;/&gt;&lt;/object&gt;&lt;object type=&quot;3&quot; unique_id=&quot;10128&quot;&gt;&lt;property id=&quot;20148&quot; value=&quot;5&quot;/&gt;&lt;property id=&quot;20300&quot; value=&quot;Slide 11&quot;/&gt;&lt;property id=&quot;20307&quot; value=&quot;293&quot;/&gt;&lt;/object&gt;&lt;object type=&quot;3&quot; unique_id=&quot;10129&quot;&gt;&lt;property id=&quot;20148&quot; value=&quot;5&quot;/&gt;&lt;property id=&quot;20300&quot; value=&quot;Slide 12&quot;/&gt;&lt;property id=&quot;20307&quot; value=&quot;265&quot;/&gt;&lt;/object&gt;&lt;object type=&quot;3&quot; unique_id=&quot;10130&quot;&gt;&lt;property id=&quot;20148&quot; value=&quot;5&quot;/&gt;&lt;property id=&quot;20300&quot; value=&quot;Slide 13&quot;/&gt;&lt;property id=&quot;20307&quot; value=&quot;266&quot;/&gt;&lt;/object&gt;&lt;object type=&quot;3&quot; unique_id=&quot;10131&quot;&gt;&lt;property id=&quot;20148&quot; value=&quot;5&quot;/&gt;&lt;property id=&quot;20300&quot; value=&quot;Slide 14&quot;/&gt;&lt;property id=&quot;20307&quot; value=&quot;267&quot;/&gt;&lt;/object&gt;&lt;object type=&quot;3&quot; unique_id=&quot;10132&quot;&gt;&lt;property id=&quot;20148&quot; value=&quot;5&quot;/&gt;&lt;property id=&quot;20300&quot; value=&quot;Slide 15 - &amp;quot;Tiêu chuẩn sinh lí, hóa sinh&amp;quot;&quot;/&gt;&lt;property id=&quot;20307&quot; value=&quot;268&quot;/&gt;&lt;/object&gt;&lt;object type=&quot;3&quot; unique_id=&quot;10133&quot;&gt;&lt;property id=&quot;20148&quot; value=&quot;5&quot;/&gt;&lt;property id=&quot;20300&quot; value=&quot;Slide 16&quot;/&gt;&lt;property id=&quot;20307&quot; value=&quot;269&quot;/&gt;&lt;/object&gt;&lt;object type=&quot;3&quot; unique_id=&quot;10134&quot;&gt;&lt;property id=&quot;20148&quot; value=&quot;5&quot;/&gt;&lt;property id=&quot;20300&quot; value=&quot;Slide 17&quot;/&gt;&lt;property id=&quot;20307&quot; value=&quot;270&quot;/&gt;&lt;/object&gt;&lt;object type=&quot;3&quot; unique_id=&quot;10135&quot;&gt;&lt;property id=&quot;20148&quot; value=&quot;5&quot;/&gt;&lt;property id=&quot;20300&quot; value=&quot;Slide 18&quot;/&gt;&lt;property id=&quot;20307&quot; value=&quot;271&quot;/&gt;&lt;/object&gt;&lt;object type=&quot;3&quot; unique_id=&quot;10136&quot;&gt;&lt;property id=&quot;20148&quot; value=&quot;5&quot;/&gt;&lt;property id=&quot;20300&quot; value=&quot;Slide 19&quot;/&gt;&lt;property id=&quot;20307&quot; value=&quot;272&quot;/&gt;&lt;/object&gt;&lt;object type=&quot;3&quot; unique_id=&quot;10137&quot;&gt;&lt;property id=&quot;20148&quot; value=&quot;5&quot;/&gt;&lt;property id=&quot;20300&quot; value=&quot;Slide 20&quot;/&gt;&lt;property id=&quot;20307&quot; value=&quot;273&quot;/&gt;&lt;/object&gt;&lt;object type=&quot;3&quot; unique_id=&quot;10138&quot;&gt;&lt;property id=&quot;20148&quot; value=&quot;5&quot;/&gt;&lt;property id=&quot;20300&quot; value=&quot;Slide 21&quot;/&gt;&lt;property id=&quot;20307&quot; value=&quot;274&quot;/&gt;&lt;/object&gt;&lt;object type=&quot;3&quot; unique_id=&quot;10139&quot;&gt;&lt;property id=&quot;20148&quot; value=&quot;5&quot;/&gt;&lt;property id=&quot;20300&quot; value=&quot;Slide 22&quot;/&gt;&lt;property id=&quot;20307&quot; value=&quot;275&quot;/&gt;&lt;/object&gt;&lt;object type=&quot;3&quot; unique_id=&quot;10140&quot;&gt;&lt;property id=&quot;20148&quot; value=&quot;5&quot;/&gt;&lt;property id=&quot;20300&quot; value=&quot;Slide 23&quot;/&gt;&lt;property id=&quot;20307&quot; value=&quot;276&quot;/&gt;&lt;/object&gt;&lt;object type=&quot;3&quot; unique_id=&quot;10141&quot;&gt;&lt;property id=&quot;20148&quot; value=&quot;5&quot;/&gt;&lt;property id=&quot;20300&quot; value=&quot;Slide 24&quot;/&gt;&lt;property id=&quot;20307&quot; value=&quot;277&quot;/&gt;&lt;/object&gt;&lt;object type=&quot;3&quot; unique_id=&quot;10142&quot;&gt;&lt;property id=&quot;20148&quot; value=&quot;5&quot;/&gt;&lt;property id=&quot;20300&quot; value=&quot;Slide 25&quot;/&gt;&lt;property id=&quot;20307&quot; value=&quot;278&quot;/&gt;&lt;/object&gt;&lt;object type=&quot;3&quot; unique_id=&quot;10143&quot;&gt;&lt;property id=&quot;20148&quot; value=&quot;5&quot;/&gt;&lt;property id=&quot;20300&quot; value=&quot;Slide 26&quot;/&gt;&lt;property id=&quot;20307&quot; value=&quot;279&quot;/&gt;&lt;/object&gt;&lt;object type=&quot;3&quot; unique_id=&quot;10144&quot;&gt;&lt;property id=&quot;20148&quot; value=&quot;5&quot;/&gt;&lt;property id=&quot;20300&quot; value=&quot;Slide 27&quot;/&gt;&lt;property id=&quot;20307&quot; value=&quot;281&quot;/&gt;&lt;/object&gt;&lt;object type=&quot;3&quot; unique_id=&quot;10145&quot;&gt;&lt;property id=&quot;20148&quot; value=&quot;5&quot;/&gt;&lt;property id=&quot;20300&quot; value=&quot;Slide 28&quot;/&gt;&lt;property id=&quot;20307&quot; value=&quot;294&quot;/&gt;&lt;/object&gt;&lt;object type=&quot;3&quot; unique_id=&quot;10146&quot;&gt;&lt;property id=&quot;20148&quot; value=&quot;5&quot;/&gt;&lt;property id=&quot;20300&quot; value=&quot;Slide 29&quot;/&gt;&lt;property id=&quot;20307&quot; value=&quot;284&quot;/&gt;&lt;/object&gt;&lt;object type=&quot;3&quot; unique_id=&quot;10147&quot;&gt;&lt;property id=&quot;20148&quot; value=&quot;5&quot;/&gt;&lt;property id=&quot;20300&quot; value=&quot;Slide 30&quot;/&gt;&lt;property id=&quot;20307&quot; value=&quot;285&quot;/&gt;&lt;/object&gt;&lt;object type=&quot;3&quot; unique_id=&quot;10148&quot;&gt;&lt;property id=&quot;20148&quot; value=&quot;5&quot;/&gt;&lt;property id=&quot;20300&quot; value=&quot;Slide 31 - &amp;quot;Câu 4. Lừa lai với ngựa sinh ra con là không có khả năng sinh sản. Hiện tượng nầy biểu hiện cho&amp;#x0D;&amp;#x0A;A. cách li trước h&quot;/&gt;&lt;property id=&quot;20307&quot; value=&quot;286&quot;/&gt;&lt;/object&gt;&lt;object type=&quot;3&quot; unique_id=&quot;10149&quot;&gt;&lt;property id=&quot;20148&quot; value=&quot;5&quot;/&gt;&lt;property id=&quot;20300&quot; value=&quot;Slide 32&quot;/&gt;&lt;property id=&quot;20307&quot; value=&quot;287&quot;/&gt;&lt;/object&gt;&lt;object type=&quot;3&quot; unique_id=&quot;10150&quot;&gt;&lt;property id=&quot;20148&quot; value=&quot;5&quot;/&gt;&lt;property id=&quot;20300&quot; value=&quot;Slide 33 - &amp;quot;ĐÁP ÁN&amp;quot;&quot;/&gt;&lt;property id=&quot;20307&quot; value=&quot;289&quot;/&gt;&lt;/object&gt;&lt;object type=&quot;3&quot; unique_id=&quot;10151&quot;&gt;&lt;property id=&quot;20148&quot; value=&quot;5&quot;/&gt;&lt;property id=&quot;20300&quot; value=&quot;Slide 34 - &amp;quot;BÀI TẬP VỀ NHÀ&amp;quot;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1262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</vt:lpstr>
      <vt:lpstr>Default Design</vt:lpstr>
      <vt:lpstr>Capsules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Lo Thi Nhu Trang</cp:lastModifiedBy>
  <cp:revision>32</cp:revision>
  <dcterms:created xsi:type="dcterms:W3CDTF">2007-01-05T07:59:36Z</dcterms:created>
  <dcterms:modified xsi:type="dcterms:W3CDTF">2022-12-10T04:50:10Z</dcterms:modified>
</cp:coreProperties>
</file>